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6" r:id="rId1"/>
  </p:sldMasterIdLst>
  <p:sldIdLst>
    <p:sldId id="256" r:id="rId2"/>
    <p:sldId id="260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89B2-4D97-2240-A0A9-B4DDAC1A942A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89B2-4D97-2240-A0A9-B4DDAC1A942A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6410-95C4-B149-ACCE-D4834A76F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89B2-4D97-2240-A0A9-B4DDAC1A942A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6410-95C4-B149-ACCE-D4834A76F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EF589B2-4D97-2240-A0A9-B4DDAC1A942A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2B56410-95C4-B149-ACCE-D4834A76FA4F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89B2-4D97-2240-A0A9-B4DDAC1A942A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6410-95C4-B149-ACCE-D4834A76FA4F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89B2-4D97-2240-A0A9-B4DDAC1A942A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6410-95C4-B149-ACCE-D4834A76FA4F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6410-95C4-B149-ACCE-D4834A76FA4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89B2-4D97-2240-A0A9-B4DDAC1A942A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89B2-4D97-2240-A0A9-B4DDAC1A942A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6410-95C4-B149-ACCE-D4834A76FA4F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89B2-4D97-2240-A0A9-B4DDAC1A942A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6410-95C4-B149-ACCE-D4834A76FA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EF589B2-4D97-2240-A0A9-B4DDAC1A942A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2B56410-95C4-B149-ACCE-D4834A76FA4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89B2-4D97-2240-A0A9-B4DDAC1A942A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2B56410-95C4-B149-ACCE-D4834A76FA4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EF589B2-4D97-2240-A0A9-B4DDAC1A942A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2B56410-95C4-B149-ACCE-D4834A76FA4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uratlas.net/history/europe/500/index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Oct 6, 2014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809083"/>
            <a:ext cx="8305800" cy="2605849"/>
          </a:xfrm>
        </p:spPr>
        <p:txBody>
          <a:bodyPr/>
          <a:lstStyle/>
          <a:p>
            <a:r>
              <a:rPr lang="en-US" sz="5400" b="1" dirty="0" smtClean="0"/>
              <a:t>The </a:t>
            </a:r>
            <a:br>
              <a:rPr lang="en-US" sz="5400" b="1" dirty="0" smtClean="0"/>
            </a:br>
            <a:r>
              <a:rPr lang="en-US" sz="5400" b="1" dirty="0" smtClean="0"/>
              <a:t>“Barbarian” Kingdoms </a:t>
            </a:r>
            <a:br>
              <a:rPr lang="en-US" sz="5400" b="1" dirty="0" smtClean="0"/>
            </a:br>
            <a:r>
              <a:rPr lang="en-US" sz="5400" b="1" dirty="0" smtClean="0"/>
              <a:t>in the Early Middle Ages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226934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93700"/>
            <a:ext cx="76200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706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68730" y="1523999"/>
            <a:ext cx="8318070" cy="477455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Although the Western part of the Roman Empire disintegrated in the 5</a:t>
            </a:r>
            <a:r>
              <a:rPr lang="en-US" sz="3200" baseline="30000" dirty="0" smtClean="0"/>
              <a:t>th</a:t>
            </a:r>
            <a:r>
              <a:rPr lang="en-US" sz="3200" dirty="0" smtClean="0"/>
              <a:t> century, the Eastern part continued – “Byzantine Empire”</a:t>
            </a:r>
          </a:p>
          <a:p>
            <a:pPr lvl="1"/>
            <a:r>
              <a:rPr lang="en-US" sz="3200" dirty="0" smtClean="0"/>
              <a:t>Almost 1000 more years (until 1453)</a:t>
            </a:r>
          </a:p>
          <a:p>
            <a:pPr lvl="1"/>
            <a:r>
              <a:rPr lang="en-US" sz="3200" dirty="0" smtClean="0"/>
              <a:t>Constantinople was its capital</a:t>
            </a:r>
          </a:p>
          <a:p>
            <a:pPr lvl="2"/>
            <a:r>
              <a:rPr lang="en-US" sz="2800" dirty="0" smtClean="0"/>
              <a:t>Constantinople = crossroads of trade, center of commerce for Mediterranean world</a:t>
            </a:r>
          </a:p>
          <a:p>
            <a:pPr lvl="2"/>
            <a:r>
              <a:rPr lang="en-US" sz="2800" dirty="0" smtClean="0"/>
              <a:t>Trade = source of the empire’s stability </a:t>
            </a:r>
          </a:p>
          <a:p>
            <a:pPr lvl="2"/>
            <a:endParaRPr lang="en-US" dirty="0"/>
          </a:p>
          <a:p>
            <a:pPr lvl="2"/>
            <a:r>
              <a:rPr lang="en-US" b="1" dirty="0" smtClean="0">
                <a:solidFill>
                  <a:srgbClr val="FF0000"/>
                </a:solidFill>
                <a:hlinkClick r:id="rId2"/>
              </a:rPr>
              <a:t>Maps of Europe in the Middle Ages (euratlas)</a:t>
            </a:r>
            <a:endParaRPr lang="en-US" b="1" dirty="0" smtClean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17553"/>
          </a:xfrm>
        </p:spPr>
        <p:txBody>
          <a:bodyPr/>
          <a:lstStyle/>
          <a:p>
            <a:r>
              <a:rPr lang="en-US" b="1" dirty="0" smtClean="0"/>
              <a:t>Byzantine Empire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75913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6789" y="2169218"/>
            <a:ext cx="8644677" cy="4385376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It was a bridge between “east” and “west.”  </a:t>
            </a:r>
          </a:p>
          <a:p>
            <a:pPr lvl="1"/>
            <a:r>
              <a:rPr lang="en-US" sz="3200" b="1" dirty="0" smtClean="0"/>
              <a:t>Preserved Western Europe from attacks from the East</a:t>
            </a:r>
          </a:p>
          <a:p>
            <a:pPr lvl="2"/>
            <a:r>
              <a:rPr lang="en-US" sz="2800" b="1" dirty="0" smtClean="0"/>
              <a:t>Enabled Catholic Church &amp; barbarian kingdoms to strengthen during Middle Ages</a:t>
            </a:r>
          </a:p>
          <a:p>
            <a:pPr lvl="2"/>
            <a:r>
              <a:rPr lang="en-US" sz="2000" dirty="0" smtClean="0"/>
              <a:t>“the Eastern Empire preserved Europe from attack by uncivilized invaders from Asia, thereby giving her time to develop a civilization on the foundations laid by Rome” (Mills, 45).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8488" y="572304"/>
            <a:ext cx="5285135" cy="12192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Impact of Byzantine </a:t>
            </a:r>
            <a:br>
              <a:rPr lang="en-US" b="1" dirty="0" smtClean="0"/>
            </a:br>
            <a:r>
              <a:rPr lang="en-US" b="1" dirty="0" smtClean="0"/>
              <a:t>Empire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745" y="152399"/>
            <a:ext cx="3113722" cy="189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9185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Paper.thmx</Template>
  <TotalTime>33</TotalTime>
  <Words>139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Constantia</vt:lpstr>
      <vt:lpstr>Wingdings 2</vt:lpstr>
      <vt:lpstr>Paper</vt:lpstr>
      <vt:lpstr>The  “Barbarian” Kingdoms  in the Early Middle Ages</vt:lpstr>
      <vt:lpstr>PowerPoint Presentation</vt:lpstr>
      <vt:lpstr>Byzantine Empire</vt:lpstr>
      <vt:lpstr>Impact of Byzantine  Empire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Elaina Barroso</dc:creator>
  <cp:lastModifiedBy>Elaina</cp:lastModifiedBy>
  <cp:revision>7</cp:revision>
  <dcterms:created xsi:type="dcterms:W3CDTF">2014-10-05T17:45:23Z</dcterms:created>
  <dcterms:modified xsi:type="dcterms:W3CDTF">2014-10-07T21:34:05Z</dcterms:modified>
</cp:coreProperties>
</file>